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85" r:id="rId2"/>
    <p:sldId id="431" r:id="rId3"/>
    <p:sldId id="479" r:id="rId4"/>
    <p:sldId id="510" r:id="rId5"/>
    <p:sldId id="525" r:id="rId6"/>
    <p:sldId id="526" r:id="rId7"/>
    <p:sldId id="527" r:id="rId8"/>
    <p:sldId id="517" r:id="rId9"/>
    <p:sldId id="528" r:id="rId10"/>
    <p:sldId id="529" r:id="rId11"/>
    <p:sldId id="495" r:id="rId12"/>
    <p:sldId id="523" r:id="rId13"/>
    <p:sldId id="524" r:id="rId14"/>
    <p:sldId id="493" r:id="rId15"/>
    <p:sldId id="522" r:id="rId16"/>
    <p:sldId id="530" r:id="rId17"/>
    <p:sldId id="453" r:id="rId18"/>
  </p:sldIdLst>
  <p:sldSz cx="9906000" cy="6858000" type="A4"/>
  <p:notesSz cx="9866313" cy="6735763"/>
  <p:defaultTextStyle>
    <a:defPPr>
      <a:defRPr lang="en-US"/>
    </a:defPPr>
    <a:lvl1pPr marL="0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1pPr>
    <a:lvl2pPr marL="430042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2pPr>
    <a:lvl3pPr marL="860085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3pPr>
    <a:lvl4pPr marL="1290127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4pPr>
    <a:lvl5pPr marL="1720169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5pPr>
    <a:lvl6pPr marL="2150212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6pPr>
    <a:lvl7pPr marL="2580254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7pPr>
    <a:lvl8pPr marL="3010296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8pPr>
    <a:lvl9pPr marL="3440339" algn="l" defTabSz="860085" rtl="0" eaLnBrk="1" latinLnBrk="0" hangingPunct="1">
      <a:defRPr sz="169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70" userDrawn="1">
          <p15:clr>
            <a:srgbClr val="A4A3A4"/>
          </p15:clr>
        </p15:guide>
        <p15:guide id="2" pos="368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CAB"/>
    <a:srgbClr val="E1C0A5"/>
    <a:srgbClr val="C7D0D1"/>
    <a:srgbClr val="C5D1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밝은 스타일 3 - 강조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2DE63D5-997A-4646-A377-4702673A728D}" styleName="밝은 스타일 2 - 강조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875" autoAdjust="0"/>
    <p:restoredTop sz="93619" autoAdjust="0"/>
  </p:normalViewPr>
  <p:slideViewPr>
    <p:cSldViewPr>
      <p:cViewPr>
        <p:scale>
          <a:sx n="100" d="100"/>
          <a:sy n="100" d="100"/>
        </p:scale>
        <p:origin x="1338" y="264"/>
      </p:cViewPr>
      <p:guideLst>
        <p:guide orient="horz" pos="1470"/>
        <p:guide pos="368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275402" cy="337958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28" y="1"/>
            <a:ext cx="4275402" cy="337958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591AEAEB-3A9E-4BD1-97AC-598A702EB588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397807"/>
            <a:ext cx="4275402" cy="33795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28" y="6397807"/>
            <a:ext cx="4275402" cy="33795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830DBEBC-6CC6-4F09-9BE0-C5F9AAD181E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0595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4275402" cy="337958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28" y="2"/>
            <a:ext cx="4275402" cy="337958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2BF558AF-50F0-43BC-8F96-211255F8D189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90888" y="841375"/>
            <a:ext cx="328453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241586"/>
            <a:ext cx="7893050" cy="2652207"/>
          </a:xfrm>
          <a:prstGeom prst="rect">
            <a:avLst/>
          </a:prstGeom>
        </p:spPr>
        <p:txBody>
          <a:bodyPr vert="horz" lIns="90763" tIns="45382" rIns="90763" bIns="45382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397807"/>
            <a:ext cx="4275402" cy="33795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28" y="6397807"/>
            <a:ext cx="4275402" cy="337957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FADDCD3F-093D-426B-8174-B438F3D697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2023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1pPr>
    <a:lvl2pPr marL="430042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2pPr>
    <a:lvl3pPr marL="860085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3pPr>
    <a:lvl4pPr marL="1290127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4pPr>
    <a:lvl5pPr marL="1720169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5pPr>
    <a:lvl6pPr marL="2150212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6pPr>
    <a:lvl7pPr marL="2580254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7pPr>
    <a:lvl8pPr marL="3010296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8pPr>
    <a:lvl9pPr marL="3440339" algn="l" defTabSz="860085" rtl="0" eaLnBrk="1" latinLnBrk="1" hangingPunct="1">
      <a:defRPr sz="112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22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월 산업안전보건교육을 시작하겠습니다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15235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오늘 </a:t>
            </a:r>
            <a:r>
              <a:rPr lang="ko-KR" altLang="en-US" dirty="0" err="1" smtClean="0"/>
              <a:t>교육드릴</a:t>
            </a:r>
            <a:r>
              <a:rPr lang="ko-KR" altLang="en-US" dirty="0" smtClean="0"/>
              <a:t> 내용은</a:t>
            </a:r>
            <a:r>
              <a:rPr lang="ko-KR" altLang="en-US" baseline="0" dirty="0" smtClean="0"/>
              <a:t> 코로나와 겨울철 </a:t>
            </a:r>
            <a:r>
              <a:rPr lang="ko-KR" altLang="en-US" baseline="0" dirty="0" err="1" smtClean="0"/>
              <a:t>한랭질환입니다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추가로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중대재해 처벌법에 대한 뉴스를 시청하시겠습니다</a:t>
            </a:r>
            <a:r>
              <a:rPr lang="en-US" altLang="ko-KR" baseline="0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2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258453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먼저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코로나 바이러스 감염자 수는 </a:t>
            </a:r>
            <a:r>
              <a:rPr lang="en-US" altLang="ko-KR" baseline="0" dirty="0" smtClean="0"/>
              <a:t>25</a:t>
            </a:r>
            <a:r>
              <a:rPr lang="ko-KR" altLang="en-US" baseline="0" dirty="0" smtClean="0"/>
              <a:t>일 기준 </a:t>
            </a:r>
            <a:r>
              <a:rPr lang="en-US" altLang="ko-KR" baseline="0" dirty="0" smtClean="0"/>
              <a:t>1</a:t>
            </a:r>
            <a:r>
              <a:rPr lang="ko-KR" altLang="en-US" baseline="0" dirty="0" err="1" smtClean="0"/>
              <a:t>만명대로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오미크론의</a:t>
            </a:r>
            <a:r>
              <a:rPr lang="ko-KR" altLang="en-US" baseline="0" dirty="0" smtClean="0"/>
              <a:t> 확산이 계속되고 있습니다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281279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단계별 </a:t>
            </a:r>
            <a:r>
              <a:rPr lang="ko-KR" altLang="en-US" baseline="0" dirty="0" err="1" smtClean="0"/>
              <a:t>일상회복은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3</a:t>
            </a:r>
            <a:r>
              <a:rPr lang="ko-KR" altLang="en-US" baseline="0" dirty="0" smtClean="0"/>
              <a:t>주간 유지되어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월 </a:t>
            </a:r>
            <a:r>
              <a:rPr lang="en-US" altLang="ko-KR" baseline="0" dirty="0" smtClean="0"/>
              <a:t>6</a:t>
            </a:r>
            <a:r>
              <a:rPr lang="ko-KR" altLang="en-US" baseline="0" dirty="0" err="1" smtClean="0"/>
              <a:t>일까지인데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사적모임이</a:t>
            </a:r>
            <a:r>
              <a:rPr lang="ko-KR" altLang="en-US" baseline="0" dirty="0" smtClean="0"/>
              <a:t> 전국 </a:t>
            </a:r>
            <a:r>
              <a:rPr lang="en-US" altLang="ko-KR" baseline="0" dirty="0" smtClean="0"/>
              <a:t>4</a:t>
            </a:r>
            <a:r>
              <a:rPr lang="ko-KR" altLang="en-US" baseline="0" dirty="0" smtClean="0"/>
              <a:t>인에서 </a:t>
            </a:r>
            <a:r>
              <a:rPr lang="en-US" altLang="ko-KR" baseline="0" dirty="0" smtClean="0"/>
              <a:t>6</a:t>
            </a:r>
            <a:r>
              <a:rPr lang="ko-KR" altLang="en-US" baseline="0" dirty="0" err="1" smtClean="0"/>
              <a:t>인까지로</a:t>
            </a:r>
            <a:r>
              <a:rPr lang="ko-KR" altLang="en-US" baseline="0" dirty="0" smtClean="0"/>
              <a:t> 조정되었습니다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특히 설연휴에는 귀성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귀향을 자제하시는 것이 좋을 것 같습니다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955734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설 특별방역대책이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주간 세워졌습니다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안전한 명절 분위기 조성을 위하여 </a:t>
            </a:r>
            <a:r>
              <a:rPr lang="ko-KR" altLang="en-US" baseline="0" dirty="0" err="1" smtClean="0"/>
              <a:t>백신접종과</a:t>
            </a:r>
            <a:r>
              <a:rPr lang="ko-KR" altLang="en-US" baseline="0" dirty="0" smtClean="0"/>
              <a:t> 다중이용시설 출입을 자제해주시고 가급적 적은 </a:t>
            </a:r>
            <a:r>
              <a:rPr lang="ko-KR" altLang="en-US" baseline="0" dirty="0" err="1" smtClean="0"/>
              <a:t>인원끼리</a:t>
            </a:r>
            <a:r>
              <a:rPr lang="ko-KR" altLang="en-US" baseline="0" dirty="0" smtClean="0"/>
              <a:t> 모이시기 바랍니다</a:t>
            </a:r>
            <a:r>
              <a:rPr lang="en-US" altLang="ko-KR" baseline="0" dirty="0" smtClean="0"/>
              <a:t>.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785895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또한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정부에서 이와 같은 온라인 콘텐츠 제공을 하고있다고 합니다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26837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err="1" smtClean="0"/>
              <a:t>감염확산</a:t>
            </a:r>
            <a:r>
              <a:rPr lang="ko-KR" altLang="en-US" baseline="0" dirty="0" smtClean="0"/>
              <a:t> 방지를 위해 </a:t>
            </a:r>
            <a:r>
              <a:rPr lang="ko-KR" altLang="en-US" baseline="0" dirty="0" err="1" smtClean="0"/>
              <a:t>방역조치도</a:t>
            </a:r>
            <a:r>
              <a:rPr lang="ko-KR" altLang="en-US" baseline="0" dirty="0" smtClean="0"/>
              <a:t> 강화되었습니다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특히 많은 분들이 이용하실 고속도로 휴게소 내에서 취식이 안된다고 하니 참고하시기 바랍니다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097379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860085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err="1" smtClean="0"/>
              <a:t>오미크론</a:t>
            </a:r>
            <a:r>
              <a:rPr lang="ko-KR" altLang="en-US" baseline="0" dirty="0" smtClean="0"/>
              <a:t> 확산이 우세한 광주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전남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평택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안성에서 </a:t>
            </a:r>
            <a:r>
              <a:rPr lang="ko-KR" altLang="en-US" baseline="0" dirty="0" err="1" smtClean="0"/>
              <a:t>오미크론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대응체계가</a:t>
            </a:r>
            <a:r>
              <a:rPr lang="ko-KR" altLang="en-US" baseline="0" dirty="0" smtClean="0"/>
              <a:t> 시작되었습니다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err="1" smtClean="0"/>
              <a:t>오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미크론은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대규모 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확진자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증가가 예상되나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위중증률은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델타보다 낮은 특성이 있어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한정된 방역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‧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의료 자원을 전체 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확진자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관리보다 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고위험군의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신속한 진단과 치료에 집중하는 것이 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대응체계의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핵심이라고 합니다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아시다시피 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고위험군만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pcr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검사가 가능하며 이외 국민은 </a:t>
            </a:r>
            <a:r>
              <a:rPr lang="ko-KR" altLang="en-US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자가검사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등을 통해 양성이 나온 경우만 </a:t>
            </a:r>
            <a:r>
              <a:rPr lang="en-US" altLang="ko-KR" sz="1129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pcr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검사를 할 수 있습니다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en-US" altLang="ko-KR" sz="1129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129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체계는 </a:t>
            </a:r>
            <a:r>
              <a:rPr lang="ko-KR" altLang="en-US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우선적으로 시행한 후 전국에도 적용될 예정이라고 합니다</a:t>
            </a:r>
            <a:r>
              <a:rPr lang="en-US" altLang="ko-KR" sz="1129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sz="1129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931093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또한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자가격리</a:t>
            </a:r>
            <a:r>
              <a:rPr lang="ko-KR" altLang="en-US" baseline="0" dirty="0" smtClean="0"/>
              <a:t> 기간이 </a:t>
            </a:r>
            <a:r>
              <a:rPr lang="en-US" altLang="ko-KR" baseline="0" dirty="0" smtClean="0"/>
              <a:t>7</a:t>
            </a:r>
            <a:r>
              <a:rPr lang="ko-KR" altLang="en-US" baseline="0" dirty="0" smtClean="0"/>
              <a:t>일로 단축되었으며</a:t>
            </a:r>
            <a:r>
              <a:rPr lang="en-US" altLang="ko-KR" baseline="0" dirty="0" smtClean="0"/>
              <a:t>,</a:t>
            </a:r>
            <a:r>
              <a:rPr lang="ko-KR" altLang="en-US" baseline="0" dirty="0" smtClean="0"/>
              <a:t> 먹는 치료제인 </a:t>
            </a:r>
            <a:r>
              <a:rPr lang="ko-KR" altLang="en-US" baseline="0" dirty="0" err="1" smtClean="0"/>
              <a:t>팍스로비드가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20</a:t>
            </a:r>
            <a:r>
              <a:rPr lang="ko-KR" altLang="en-US" baseline="0" dirty="0" smtClean="0"/>
              <a:t>일 기준 </a:t>
            </a:r>
            <a:r>
              <a:rPr lang="en-US" altLang="ko-KR" baseline="0" dirty="0" smtClean="0"/>
              <a:t>109</a:t>
            </a:r>
            <a:r>
              <a:rPr lang="ko-KR" altLang="en-US" baseline="0" dirty="0" smtClean="0"/>
              <a:t>명 </a:t>
            </a:r>
            <a:r>
              <a:rPr lang="ko-KR" altLang="en-US" baseline="0" dirty="0" err="1" smtClean="0"/>
              <a:t>확진자에게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투약되었으나</a:t>
            </a:r>
            <a:r>
              <a:rPr lang="ko-KR" altLang="en-US" baseline="0" dirty="0" smtClean="0"/>
              <a:t> 점차 확대해나가고 있다고 합니다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9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958648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err="1" smtClean="0"/>
              <a:t>오미크론</a:t>
            </a:r>
            <a:r>
              <a:rPr lang="ko-KR" altLang="en-US" baseline="0" dirty="0" smtClean="0"/>
              <a:t> 관련하여 영상을 준비했으나 시간관계상 생략하겠습니다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10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73964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백신접종 현황은 </a:t>
            </a:r>
            <a:r>
              <a:rPr lang="en-US" altLang="ko-KR" baseline="0" dirty="0" smtClean="0"/>
              <a:t>26</a:t>
            </a:r>
            <a:r>
              <a:rPr lang="ko-KR" altLang="en-US" baseline="0" dirty="0" smtClean="0"/>
              <a:t>일 기준으로 추가접종률이 </a:t>
            </a:r>
            <a:r>
              <a:rPr lang="en-US" altLang="ko-KR" baseline="0" dirty="0" smtClean="0"/>
              <a:t>50%</a:t>
            </a:r>
            <a:r>
              <a:rPr lang="ko-KR" altLang="en-US" baseline="0" dirty="0" smtClean="0"/>
              <a:t>까지 진행되었습니다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본사 추가접종률은 </a:t>
            </a:r>
            <a:r>
              <a:rPr lang="en-US" altLang="ko-KR" baseline="0" dirty="0" smtClean="0"/>
              <a:t>26.5% </a:t>
            </a:r>
            <a:r>
              <a:rPr lang="ko-KR" altLang="en-US" baseline="0" dirty="0" smtClean="0"/>
              <a:t>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안전한 근무환경을 위하여 </a:t>
            </a:r>
            <a:r>
              <a:rPr lang="ko-KR" altLang="en-US" baseline="0" dirty="0" err="1" smtClean="0"/>
              <a:t>미접종하신</a:t>
            </a:r>
            <a:r>
              <a:rPr lang="ko-KR" altLang="en-US" baseline="0" dirty="0" smtClean="0"/>
              <a:t> 근로자분들께 추가접종을 </a:t>
            </a:r>
            <a:r>
              <a:rPr lang="ko-KR" altLang="en-US" baseline="0" dirty="0" err="1" smtClean="0"/>
              <a:t>권고드립니다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11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632437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다음으로 겨울철 </a:t>
            </a:r>
            <a:r>
              <a:rPr lang="ko-KR" altLang="en-US" baseline="0" dirty="0" err="1" smtClean="0"/>
              <a:t>한랭질환에</a:t>
            </a:r>
            <a:r>
              <a:rPr lang="ko-KR" altLang="en-US" baseline="0" dirty="0" smtClean="0"/>
              <a:t> 대해 말씀드리겠습니다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먼저 </a:t>
            </a:r>
            <a:r>
              <a:rPr lang="ko-KR" altLang="en-US" baseline="0" dirty="0" err="1" smtClean="0"/>
              <a:t>한파특보는</a:t>
            </a:r>
            <a:r>
              <a:rPr lang="ko-KR" altLang="en-US" baseline="0" dirty="0" smtClean="0"/>
              <a:t> 주의보와 경보로 나뉘는데 아침 최저기온을 기준으로 구분되어 주의보는 영하 </a:t>
            </a:r>
            <a:r>
              <a:rPr lang="en-US" altLang="ko-KR" baseline="0" dirty="0" smtClean="0"/>
              <a:t>12</a:t>
            </a:r>
            <a:r>
              <a:rPr lang="ko-KR" altLang="en-US" baseline="0" dirty="0" smtClean="0"/>
              <a:t>도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경보는 영하 </a:t>
            </a:r>
            <a:r>
              <a:rPr lang="en-US" altLang="ko-KR" baseline="0" dirty="0" smtClean="0"/>
              <a:t>15</a:t>
            </a:r>
            <a:r>
              <a:rPr lang="ko-KR" altLang="en-US" baseline="0" dirty="0" smtClean="0"/>
              <a:t>도가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일 이상 지속될 경우를 말합니다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12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843341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err="1" smtClean="0"/>
              <a:t>한파특보</a:t>
            </a:r>
            <a:r>
              <a:rPr lang="ko-KR" altLang="en-US" baseline="0" dirty="0" smtClean="0"/>
              <a:t> 시에는 </a:t>
            </a:r>
            <a:r>
              <a:rPr lang="ko-KR" altLang="en-US" baseline="0" dirty="0" err="1" smtClean="0"/>
              <a:t>노출부위</a:t>
            </a:r>
            <a:r>
              <a:rPr lang="ko-KR" altLang="en-US" baseline="0" dirty="0" smtClean="0"/>
              <a:t> 중 특히 머리가 따뜻하게 하시고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운동 시에는 충분한 스트레칭을 통해 부상을 방지하시기 바랍니다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곧 설연휴로 귀향하시는 분들께서는 장기간 집을 비우실 경우 </a:t>
            </a:r>
            <a:r>
              <a:rPr lang="ko-KR" altLang="en-US" baseline="0" dirty="0" err="1" smtClean="0"/>
              <a:t>동파사고를</a:t>
            </a:r>
            <a:r>
              <a:rPr lang="ko-KR" altLang="en-US" baseline="0" dirty="0" smtClean="0"/>
              <a:t> 방지하시기 바랍니다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13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926232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err="1" smtClean="0"/>
              <a:t>한랭질환별</a:t>
            </a:r>
            <a:r>
              <a:rPr lang="ko-KR" altLang="en-US" baseline="0" dirty="0" smtClean="0"/>
              <a:t> 증상으로는 </a:t>
            </a:r>
            <a:r>
              <a:rPr lang="ko-KR" altLang="en-US" baseline="0" dirty="0" err="1" smtClean="0"/>
              <a:t>저체온증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동상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동창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침족병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침수병이</a:t>
            </a:r>
            <a:r>
              <a:rPr lang="ko-KR" altLang="en-US" baseline="0" dirty="0" smtClean="0"/>
              <a:t> 있으니 유의하시기 바라고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동상과 동창의 차이에 대한 짧은 영상을 보시겠습니다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14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156110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15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427033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baseline="0" dirty="0" smtClean="0"/>
              <a:t>중대재해 처벌법에 대한 영상은 시간관계상 생략하고 다음달에 시청하시겠습니다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16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320257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90888" y="841375"/>
            <a:ext cx="3284537" cy="22733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860085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그럼 이상으로 교육을 마치겠습니다</a:t>
            </a:r>
            <a:r>
              <a:rPr lang="en-US" altLang="ko-KR" dirty="0" smtClean="0"/>
              <a:t>.</a:t>
            </a:r>
            <a:r>
              <a:rPr lang="en-US" altLang="ko-KR" baseline="0" dirty="0" smtClean="0"/>
              <a:t> </a:t>
            </a:r>
            <a:r>
              <a:rPr lang="ko-KR" altLang="en-US" baseline="0" dirty="0" smtClean="0"/>
              <a:t>감사합니다</a:t>
            </a:r>
            <a:r>
              <a:rPr lang="en-US" altLang="ko-KR" baseline="0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0E1CBA0-BE95-4FDA-BD3C-57BCFD783A2F}" type="slidenum">
              <a:rPr lang="en-US" altLang="ko-KR" smtClean="0"/>
              <a:pPr>
                <a:defRPr/>
              </a:pPr>
              <a:t>17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30502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77644" y="1449360"/>
            <a:ext cx="9946632" cy="100008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5289" y="2643840"/>
            <a:ext cx="8191343" cy="11923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11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22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33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44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55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66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77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884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4371" y="2998080"/>
            <a:ext cx="9946632" cy="926640"/>
          </a:xfrm>
        </p:spPr>
        <p:txBody>
          <a:bodyPr anchor="t"/>
          <a:lstStyle>
            <a:lvl1pPr algn="l">
              <a:defRPr sz="2722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4371" y="1977481"/>
            <a:ext cx="9946632" cy="1020600"/>
          </a:xfrm>
        </p:spPr>
        <p:txBody>
          <a:bodyPr anchor="b"/>
          <a:lstStyle>
            <a:lvl1pPr marL="0" indent="0">
              <a:buNone/>
              <a:defRPr sz="1361">
                <a:solidFill>
                  <a:schemeClr val="tx1">
                    <a:tint val="75000"/>
                  </a:schemeClr>
                </a:solidFill>
              </a:defRPr>
            </a:lvl1pPr>
            <a:lvl2pPr marL="311060" indent="0">
              <a:buNone/>
              <a:defRPr sz="1224">
                <a:solidFill>
                  <a:schemeClr val="tx1">
                    <a:tint val="75000"/>
                  </a:schemeClr>
                </a:solidFill>
              </a:defRPr>
            </a:lvl2pPr>
            <a:lvl3pPr marL="622121" indent="0">
              <a:buNone/>
              <a:defRPr sz="1089">
                <a:solidFill>
                  <a:schemeClr val="tx1">
                    <a:tint val="75000"/>
                  </a:schemeClr>
                </a:solidFill>
              </a:defRPr>
            </a:lvl3pPr>
            <a:lvl4pPr marL="933181" indent="0">
              <a:buNone/>
              <a:defRPr sz="952">
                <a:solidFill>
                  <a:schemeClr val="tx1">
                    <a:tint val="75000"/>
                  </a:schemeClr>
                </a:solidFill>
              </a:defRPr>
            </a:lvl4pPr>
            <a:lvl5pPr marL="1244242" indent="0">
              <a:buNone/>
              <a:defRPr sz="952">
                <a:solidFill>
                  <a:schemeClr val="tx1">
                    <a:tint val="75000"/>
                  </a:schemeClr>
                </a:solidFill>
              </a:defRPr>
            </a:lvl5pPr>
            <a:lvl6pPr marL="1555301" indent="0">
              <a:buNone/>
              <a:defRPr sz="952">
                <a:solidFill>
                  <a:schemeClr val="tx1">
                    <a:tint val="75000"/>
                  </a:schemeClr>
                </a:solidFill>
              </a:defRPr>
            </a:lvl6pPr>
            <a:lvl7pPr marL="1866362" indent="0">
              <a:buNone/>
              <a:defRPr sz="952">
                <a:solidFill>
                  <a:schemeClr val="tx1">
                    <a:tint val="75000"/>
                  </a:schemeClr>
                </a:solidFill>
              </a:defRPr>
            </a:lvl7pPr>
            <a:lvl8pPr marL="2177422" indent="0">
              <a:buNone/>
              <a:defRPr sz="952">
                <a:solidFill>
                  <a:schemeClr val="tx1">
                    <a:tint val="75000"/>
                  </a:schemeClr>
                </a:solidFill>
              </a:defRPr>
            </a:lvl8pPr>
            <a:lvl9pPr marL="2488483" indent="0">
              <a:buNone/>
              <a:defRPr sz="95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5096" y="1088641"/>
            <a:ext cx="5168348" cy="3079080"/>
          </a:xfrm>
        </p:spPr>
        <p:txBody>
          <a:bodyPr/>
          <a:lstStyle>
            <a:lvl1pPr>
              <a:defRPr sz="1905"/>
            </a:lvl1pPr>
            <a:lvl2pPr>
              <a:defRPr sz="1633"/>
            </a:lvl2pPr>
            <a:lvl3pPr>
              <a:defRPr sz="1361"/>
            </a:lvl3pPr>
            <a:lvl4pPr>
              <a:defRPr sz="1224"/>
            </a:lvl4pPr>
            <a:lvl5pPr>
              <a:defRPr sz="1224"/>
            </a:lvl5pPr>
            <a:lvl6pPr>
              <a:defRPr sz="1224"/>
            </a:lvl6pPr>
            <a:lvl7pPr>
              <a:defRPr sz="1224"/>
            </a:lvl7pPr>
            <a:lvl8pPr>
              <a:defRPr sz="1224"/>
            </a:lvl8pPr>
            <a:lvl9pPr>
              <a:defRPr sz="122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8477" y="1088641"/>
            <a:ext cx="5168348" cy="3079080"/>
          </a:xfrm>
        </p:spPr>
        <p:txBody>
          <a:bodyPr/>
          <a:lstStyle>
            <a:lvl1pPr>
              <a:defRPr sz="1905"/>
            </a:lvl1pPr>
            <a:lvl2pPr>
              <a:defRPr sz="1633"/>
            </a:lvl2pPr>
            <a:lvl3pPr>
              <a:defRPr sz="1361"/>
            </a:lvl3pPr>
            <a:lvl4pPr>
              <a:defRPr sz="1224"/>
            </a:lvl4pPr>
            <a:lvl5pPr>
              <a:defRPr sz="1224"/>
            </a:lvl5pPr>
            <a:lvl6pPr>
              <a:defRPr sz="1224"/>
            </a:lvl6pPr>
            <a:lvl7pPr>
              <a:defRPr sz="1224"/>
            </a:lvl7pPr>
            <a:lvl8pPr>
              <a:defRPr sz="1224"/>
            </a:lvl8pPr>
            <a:lvl9pPr>
              <a:defRPr sz="1224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5097" y="1044360"/>
            <a:ext cx="5170380" cy="435240"/>
          </a:xfrm>
        </p:spPr>
        <p:txBody>
          <a:bodyPr anchor="b"/>
          <a:lstStyle>
            <a:lvl1pPr marL="0" indent="0">
              <a:buNone/>
              <a:defRPr sz="1633" b="1"/>
            </a:lvl1pPr>
            <a:lvl2pPr marL="311060" indent="0">
              <a:buNone/>
              <a:defRPr sz="1361" b="1"/>
            </a:lvl2pPr>
            <a:lvl3pPr marL="622121" indent="0">
              <a:buNone/>
              <a:defRPr sz="1224" b="1"/>
            </a:lvl3pPr>
            <a:lvl4pPr marL="933181" indent="0">
              <a:buNone/>
              <a:defRPr sz="1089" b="1"/>
            </a:lvl4pPr>
            <a:lvl5pPr marL="1244242" indent="0">
              <a:buNone/>
              <a:defRPr sz="1089" b="1"/>
            </a:lvl5pPr>
            <a:lvl6pPr marL="1555301" indent="0">
              <a:buNone/>
              <a:defRPr sz="1089" b="1"/>
            </a:lvl6pPr>
            <a:lvl7pPr marL="1866362" indent="0">
              <a:buNone/>
              <a:defRPr sz="1089" b="1"/>
            </a:lvl7pPr>
            <a:lvl8pPr marL="2177422" indent="0">
              <a:buNone/>
              <a:defRPr sz="1089" b="1"/>
            </a:lvl8pPr>
            <a:lvl9pPr marL="2488483" indent="0">
              <a:buNone/>
              <a:defRPr sz="108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5097" y="1479600"/>
            <a:ext cx="5170380" cy="2688120"/>
          </a:xfrm>
        </p:spPr>
        <p:txBody>
          <a:bodyPr/>
          <a:lstStyle>
            <a:lvl1pPr>
              <a:defRPr sz="1633"/>
            </a:lvl1pPr>
            <a:lvl2pPr>
              <a:defRPr sz="1361"/>
            </a:lvl2pPr>
            <a:lvl3pPr>
              <a:defRPr sz="1224"/>
            </a:lvl3pPr>
            <a:lvl4pPr>
              <a:defRPr sz="1089"/>
            </a:lvl4pPr>
            <a:lvl5pPr>
              <a:defRPr sz="1089"/>
            </a:lvl5pPr>
            <a:lvl6pPr>
              <a:defRPr sz="1089"/>
            </a:lvl6pPr>
            <a:lvl7pPr>
              <a:defRPr sz="1089"/>
            </a:lvl7pPr>
            <a:lvl8pPr>
              <a:defRPr sz="1089"/>
            </a:lvl8pPr>
            <a:lvl9pPr>
              <a:defRPr sz="1089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44414" y="1044360"/>
            <a:ext cx="5172411" cy="435240"/>
          </a:xfrm>
        </p:spPr>
        <p:txBody>
          <a:bodyPr anchor="b"/>
          <a:lstStyle>
            <a:lvl1pPr marL="0" indent="0">
              <a:buNone/>
              <a:defRPr sz="1633" b="1"/>
            </a:lvl1pPr>
            <a:lvl2pPr marL="311060" indent="0">
              <a:buNone/>
              <a:defRPr sz="1361" b="1"/>
            </a:lvl2pPr>
            <a:lvl3pPr marL="622121" indent="0">
              <a:buNone/>
              <a:defRPr sz="1224" b="1"/>
            </a:lvl3pPr>
            <a:lvl4pPr marL="933181" indent="0">
              <a:buNone/>
              <a:defRPr sz="1089" b="1"/>
            </a:lvl4pPr>
            <a:lvl5pPr marL="1244242" indent="0">
              <a:buNone/>
              <a:defRPr sz="1089" b="1"/>
            </a:lvl5pPr>
            <a:lvl6pPr marL="1555301" indent="0">
              <a:buNone/>
              <a:defRPr sz="1089" b="1"/>
            </a:lvl6pPr>
            <a:lvl7pPr marL="1866362" indent="0">
              <a:buNone/>
              <a:defRPr sz="1089" b="1"/>
            </a:lvl7pPr>
            <a:lvl8pPr marL="2177422" indent="0">
              <a:buNone/>
              <a:defRPr sz="1089" b="1"/>
            </a:lvl8pPr>
            <a:lvl9pPr marL="2488483" indent="0">
              <a:buNone/>
              <a:defRPr sz="1089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44414" y="1479600"/>
            <a:ext cx="5172411" cy="2688120"/>
          </a:xfrm>
        </p:spPr>
        <p:txBody>
          <a:bodyPr/>
          <a:lstStyle>
            <a:lvl1pPr>
              <a:defRPr sz="1633"/>
            </a:lvl1pPr>
            <a:lvl2pPr>
              <a:defRPr sz="1361"/>
            </a:lvl2pPr>
            <a:lvl3pPr>
              <a:defRPr sz="1224"/>
            </a:lvl3pPr>
            <a:lvl4pPr>
              <a:defRPr sz="1089"/>
            </a:lvl4pPr>
            <a:lvl5pPr>
              <a:defRPr sz="1089"/>
            </a:lvl5pPr>
            <a:lvl6pPr>
              <a:defRPr sz="1089"/>
            </a:lvl6pPr>
            <a:lvl7pPr>
              <a:defRPr sz="1089"/>
            </a:lvl7pPr>
            <a:lvl8pPr>
              <a:defRPr sz="1089"/>
            </a:lvl8pPr>
            <a:lvl9pPr>
              <a:defRPr sz="1089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5097" y="185760"/>
            <a:ext cx="3849851" cy="790560"/>
          </a:xfrm>
        </p:spPr>
        <p:txBody>
          <a:bodyPr anchor="b"/>
          <a:lstStyle>
            <a:lvl1pPr algn="l">
              <a:defRPr sz="1361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5126" y="185761"/>
            <a:ext cx="6541699" cy="3981960"/>
          </a:xfrm>
        </p:spPr>
        <p:txBody>
          <a:bodyPr/>
          <a:lstStyle>
            <a:lvl1pPr>
              <a:defRPr sz="2177"/>
            </a:lvl1pPr>
            <a:lvl2pPr>
              <a:defRPr sz="1905"/>
            </a:lvl2pPr>
            <a:lvl3pPr>
              <a:defRPr sz="1633"/>
            </a:lvl3pPr>
            <a:lvl4pPr>
              <a:defRPr sz="1361"/>
            </a:lvl4pPr>
            <a:lvl5pPr>
              <a:defRPr sz="1361"/>
            </a:lvl5pPr>
            <a:lvl6pPr>
              <a:defRPr sz="1361"/>
            </a:lvl6pPr>
            <a:lvl7pPr>
              <a:defRPr sz="1361"/>
            </a:lvl7pPr>
            <a:lvl8pPr>
              <a:defRPr sz="1361"/>
            </a:lvl8pPr>
            <a:lvl9pPr>
              <a:defRPr sz="1361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5097" y="976321"/>
            <a:ext cx="3849851" cy="3191400"/>
          </a:xfrm>
        </p:spPr>
        <p:txBody>
          <a:bodyPr/>
          <a:lstStyle>
            <a:lvl1pPr marL="0" indent="0">
              <a:buNone/>
              <a:defRPr sz="952"/>
            </a:lvl1pPr>
            <a:lvl2pPr marL="311060" indent="0">
              <a:buNone/>
              <a:defRPr sz="816"/>
            </a:lvl2pPr>
            <a:lvl3pPr marL="622121" indent="0">
              <a:buNone/>
              <a:defRPr sz="680"/>
            </a:lvl3pPr>
            <a:lvl4pPr marL="933181" indent="0">
              <a:buNone/>
              <a:defRPr sz="612"/>
            </a:lvl4pPr>
            <a:lvl5pPr marL="1244242" indent="0">
              <a:buNone/>
              <a:defRPr sz="612"/>
            </a:lvl5pPr>
            <a:lvl6pPr marL="1555301" indent="0">
              <a:buNone/>
              <a:defRPr sz="612"/>
            </a:lvl6pPr>
            <a:lvl7pPr marL="1866362" indent="0">
              <a:buNone/>
              <a:defRPr sz="612"/>
            </a:lvl7pPr>
            <a:lvl8pPr marL="2177422" indent="0">
              <a:buNone/>
              <a:defRPr sz="612"/>
            </a:lvl8pPr>
            <a:lvl9pPr marL="2488483" indent="0">
              <a:buNone/>
              <a:defRPr sz="61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3658" y="3265920"/>
            <a:ext cx="7021152" cy="385560"/>
          </a:xfrm>
        </p:spPr>
        <p:txBody>
          <a:bodyPr anchor="b"/>
          <a:lstStyle>
            <a:lvl1pPr algn="l">
              <a:defRPr sz="1361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93658" y="416880"/>
            <a:ext cx="7021152" cy="2799360"/>
          </a:xfrm>
        </p:spPr>
        <p:txBody>
          <a:bodyPr/>
          <a:lstStyle>
            <a:lvl1pPr marL="0" indent="0">
              <a:buNone/>
              <a:defRPr sz="2177"/>
            </a:lvl1pPr>
            <a:lvl2pPr marL="311060" indent="0">
              <a:buNone/>
              <a:defRPr sz="1905"/>
            </a:lvl2pPr>
            <a:lvl3pPr marL="622121" indent="0">
              <a:buNone/>
              <a:defRPr sz="1633"/>
            </a:lvl3pPr>
            <a:lvl4pPr marL="933181" indent="0">
              <a:buNone/>
              <a:defRPr sz="1361"/>
            </a:lvl4pPr>
            <a:lvl5pPr marL="1244242" indent="0">
              <a:buNone/>
              <a:defRPr sz="1361"/>
            </a:lvl5pPr>
            <a:lvl6pPr marL="1555301" indent="0">
              <a:buNone/>
              <a:defRPr sz="1361"/>
            </a:lvl6pPr>
            <a:lvl7pPr marL="1866362" indent="0">
              <a:buNone/>
              <a:defRPr sz="1361"/>
            </a:lvl7pPr>
            <a:lvl8pPr marL="2177422" indent="0">
              <a:buNone/>
              <a:defRPr sz="1361"/>
            </a:lvl8pPr>
            <a:lvl9pPr marL="2488483" indent="0">
              <a:buNone/>
              <a:defRPr sz="1361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93658" y="3651480"/>
            <a:ext cx="7021152" cy="547560"/>
          </a:xfrm>
        </p:spPr>
        <p:txBody>
          <a:bodyPr/>
          <a:lstStyle>
            <a:lvl1pPr marL="0" indent="0">
              <a:buNone/>
              <a:defRPr sz="952"/>
            </a:lvl1pPr>
            <a:lvl2pPr marL="311060" indent="0">
              <a:buNone/>
              <a:defRPr sz="816"/>
            </a:lvl2pPr>
            <a:lvl3pPr marL="622121" indent="0">
              <a:buNone/>
              <a:defRPr sz="680"/>
            </a:lvl3pPr>
            <a:lvl4pPr marL="933181" indent="0">
              <a:buNone/>
              <a:defRPr sz="612"/>
            </a:lvl4pPr>
            <a:lvl5pPr marL="1244242" indent="0">
              <a:buNone/>
              <a:defRPr sz="612"/>
            </a:lvl5pPr>
            <a:lvl6pPr marL="1555301" indent="0">
              <a:buNone/>
              <a:defRPr sz="612"/>
            </a:lvl6pPr>
            <a:lvl7pPr marL="1866362" indent="0">
              <a:buNone/>
              <a:defRPr sz="612"/>
            </a:lvl7pPr>
            <a:lvl8pPr marL="2177422" indent="0">
              <a:buNone/>
              <a:defRPr sz="612"/>
            </a:lvl8pPr>
            <a:lvl9pPr marL="2488483" indent="0">
              <a:buNone/>
              <a:defRPr sz="612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483891" y="186841"/>
            <a:ext cx="2632932" cy="398088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5097" y="186841"/>
            <a:ext cx="7703763" cy="398088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5096" y="186840"/>
            <a:ext cx="10531728" cy="77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5096" y="1088641"/>
            <a:ext cx="10531728" cy="307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5096" y="4324320"/>
            <a:ext cx="2730448" cy="24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98156" y="4324320"/>
            <a:ext cx="3705608" cy="24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6376" y="4324320"/>
            <a:ext cx="2730448" cy="248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1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22121" rtl="0" eaLnBrk="1" latinLnBrk="0" hangingPunct="1">
        <a:spcBef>
          <a:spcPct val="0"/>
        </a:spcBef>
        <a:buNone/>
        <a:defRPr sz="29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3295" indent="-233295" algn="l" defTabSz="622121" rtl="0" eaLnBrk="1" latinLnBrk="0" hangingPunct="1">
        <a:spcBef>
          <a:spcPct val="20000"/>
        </a:spcBef>
        <a:buFont typeface="Arial" pitchFamily="34" charset="0"/>
        <a:buChar char="•"/>
        <a:defRPr sz="2177" kern="1200">
          <a:solidFill>
            <a:schemeClr val="tx1"/>
          </a:solidFill>
          <a:latin typeface="+mn-lt"/>
          <a:ea typeface="+mn-ea"/>
          <a:cs typeface="+mn-cs"/>
        </a:defRPr>
      </a:lvl1pPr>
      <a:lvl2pPr marL="505473" indent="-194412" algn="l" defTabSz="622121" rtl="0" eaLnBrk="1" latinLnBrk="0" hangingPunct="1">
        <a:spcBef>
          <a:spcPct val="20000"/>
        </a:spcBef>
        <a:buFont typeface="Arial" pitchFamily="34" charset="0"/>
        <a:buChar char="–"/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777651" indent="-155530" algn="l" defTabSz="622121" rtl="0" eaLnBrk="1" latinLnBrk="0" hangingPunct="1">
        <a:spcBef>
          <a:spcPct val="20000"/>
        </a:spcBef>
        <a:buFont typeface="Arial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088711" indent="-155530" algn="l" defTabSz="622121" rtl="0" eaLnBrk="1" latinLnBrk="0" hangingPunct="1">
        <a:spcBef>
          <a:spcPct val="20000"/>
        </a:spcBef>
        <a:buFont typeface="Arial" pitchFamily="34" charset="0"/>
        <a:buChar char="–"/>
        <a:defRPr sz="1361" kern="1200">
          <a:solidFill>
            <a:schemeClr val="tx1"/>
          </a:solidFill>
          <a:latin typeface="+mn-lt"/>
          <a:ea typeface="+mn-ea"/>
          <a:cs typeface="+mn-cs"/>
        </a:defRPr>
      </a:lvl4pPr>
      <a:lvl5pPr marL="1399771" indent="-155530" algn="l" defTabSz="622121" rtl="0" eaLnBrk="1" latinLnBrk="0" hangingPunct="1">
        <a:spcBef>
          <a:spcPct val="20000"/>
        </a:spcBef>
        <a:buFont typeface="Arial" pitchFamily="34" charset="0"/>
        <a:buChar char="»"/>
        <a:defRPr sz="1361" kern="1200">
          <a:solidFill>
            <a:schemeClr val="tx1"/>
          </a:solidFill>
          <a:latin typeface="+mn-lt"/>
          <a:ea typeface="+mn-ea"/>
          <a:cs typeface="+mn-cs"/>
        </a:defRPr>
      </a:lvl5pPr>
      <a:lvl6pPr marL="1710831" indent="-155530" algn="l" defTabSz="622121" rtl="0" eaLnBrk="1" latinLnBrk="0" hangingPunct="1">
        <a:spcBef>
          <a:spcPct val="20000"/>
        </a:spcBef>
        <a:buFont typeface="Arial" pitchFamily="34" charset="0"/>
        <a:buChar char="•"/>
        <a:defRPr sz="1361" kern="1200">
          <a:solidFill>
            <a:schemeClr val="tx1"/>
          </a:solidFill>
          <a:latin typeface="+mn-lt"/>
          <a:ea typeface="+mn-ea"/>
          <a:cs typeface="+mn-cs"/>
        </a:defRPr>
      </a:lvl6pPr>
      <a:lvl7pPr marL="2021892" indent="-155530" algn="l" defTabSz="622121" rtl="0" eaLnBrk="1" latinLnBrk="0" hangingPunct="1">
        <a:spcBef>
          <a:spcPct val="20000"/>
        </a:spcBef>
        <a:buFont typeface="Arial" pitchFamily="34" charset="0"/>
        <a:buChar char="•"/>
        <a:defRPr sz="1361" kern="1200">
          <a:solidFill>
            <a:schemeClr val="tx1"/>
          </a:solidFill>
          <a:latin typeface="+mn-lt"/>
          <a:ea typeface="+mn-ea"/>
          <a:cs typeface="+mn-cs"/>
        </a:defRPr>
      </a:lvl7pPr>
      <a:lvl8pPr marL="2332952" indent="-155530" algn="l" defTabSz="622121" rtl="0" eaLnBrk="1" latinLnBrk="0" hangingPunct="1">
        <a:spcBef>
          <a:spcPct val="20000"/>
        </a:spcBef>
        <a:buFont typeface="Arial" pitchFamily="34" charset="0"/>
        <a:buChar char="•"/>
        <a:defRPr sz="1361" kern="1200">
          <a:solidFill>
            <a:schemeClr val="tx1"/>
          </a:solidFill>
          <a:latin typeface="+mn-lt"/>
          <a:ea typeface="+mn-ea"/>
          <a:cs typeface="+mn-cs"/>
        </a:defRPr>
      </a:lvl8pPr>
      <a:lvl9pPr marL="2644013" indent="-155530" algn="l" defTabSz="622121" rtl="0" eaLnBrk="1" latinLnBrk="0" hangingPunct="1">
        <a:spcBef>
          <a:spcPct val="20000"/>
        </a:spcBef>
        <a:buFont typeface="Arial" pitchFamily="34" charset="0"/>
        <a:buChar char="•"/>
        <a:defRPr sz="13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1pPr>
      <a:lvl2pPr marL="311060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2pPr>
      <a:lvl3pPr marL="622121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3pPr>
      <a:lvl4pPr marL="933181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4pPr>
      <a:lvl5pPr marL="1244242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5pPr>
      <a:lvl6pPr marL="1555301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6pPr>
      <a:lvl7pPr marL="1866362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7pPr>
      <a:lvl8pPr marL="2177422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8pPr>
      <a:lvl9pPr marL="2488483" algn="l" defTabSz="622121" rtl="0" eaLnBrk="1" latinLnBrk="0" hangingPunct="1">
        <a:defRPr sz="122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uUjEOhC5dDE&amp;t=474s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tv.go.kr/content/view?content_id=641575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mJRD9i5Wqiw" TargetMode="Externa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8"/>
          <p:cNvSpPr txBox="1">
            <a:spLocks noChangeArrowheads="1"/>
          </p:cNvSpPr>
          <p:nvPr/>
        </p:nvSpPr>
        <p:spPr bwMode="auto">
          <a:xfrm>
            <a:off x="2406016" y="1524000"/>
            <a:ext cx="5245690" cy="256542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48610" tIns="24305" rIns="48610" bIns="24305" numCol="1" rtlCol="0" anchor="ctr" anchorCtr="1" compatLnSpc="1">
            <a:prstTxWarp prst="textNoShape">
              <a:avLst/>
            </a:prstTxWarp>
            <a:normAutofit/>
          </a:bodyPr>
          <a:lstStyle>
            <a:lvl1pPr algn="l" defTabSz="457200" rtl="0" eaLnBrk="1" latinLnBrk="1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  <a:defRPr/>
            </a:pPr>
            <a:r>
              <a:rPr lang="en-US" altLang="ko-KR" sz="3544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2022</a:t>
            </a:r>
            <a:r>
              <a:rPr lang="ko-KR" altLang="en-US" sz="3544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년 </a:t>
            </a:r>
            <a:r>
              <a:rPr lang="en-US" altLang="ko-KR" sz="3544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544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endParaRPr lang="en-US" altLang="ko-KR" sz="3544" dirty="0" smtClean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3544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산업안전보건 교육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7" t="3780" r="931" b="4291"/>
          <a:stretch/>
        </p:blipFill>
        <p:spPr>
          <a:xfrm>
            <a:off x="3492435" y="5867400"/>
            <a:ext cx="3072854" cy="54242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21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8"/>
          <p:cNvSpPr txBox="1">
            <a:spLocks noChangeArrowheads="1"/>
          </p:cNvSpPr>
          <p:nvPr/>
        </p:nvSpPr>
        <p:spPr bwMode="auto">
          <a:xfrm>
            <a:off x="760562" y="1219200"/>
            <a:ext cx="1524000" cy="685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48610" tIns="24305" rIns="48610" bIns="24305" numCol="1" rtlCol="0" anchor="ctr" anchorCtr="1" compatLnSpc="1">
            <a:prstTxWarp prst="textNoShape">
              <a:avLst/>
            </a:prstTxWarp>
            <a:normAutofit/>
          </a:bodyPr>
          <a:lstStyle>
            <a:lvl1pPr algn="l" defTabSz="457200" rtl="0" eaLnBrk="1" latinLnBrk="1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en-US" altLang="ko-KR" sz="32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INDEX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95400" y="2057400"/>
            <a:ext cx="38862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ko-KR" altLang="en-US" sz="20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0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endParaRPr lang="en-US" altLang="ko-KR" sz="20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r>
              <a:rPr lang="ko-KR" altLang="en-US" sz="20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겨울철 </a:t>
            </a:r>
            <a:r>
              <a:rPr lang="ko-KR" altLang="en-US" sz="20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한랭질환</a:t>
            </a:r>
            <a:endParaRPr lang="en-US" altLang="ko-KR" sz="20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romanUcPeriod"/>
            </a:pPr>
            <a:endParaRPr lang="en-US" altLang="ko-KR" sz="20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514350" indent="-5143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20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중대재해 처벌법</a:t>
            </a:r>
            <a:r>
              <a:rPr lang="en-US" altLang="ko-KR" sz="20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20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영상</a:t>
            </a:r>
            <a:r>
              <a:rPr lang="en-US" altLang="ko-KR" sz="20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81000"/>
            <a:ext cx="1620028" cy="5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35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28600"/>
            <a:ext cx="9982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72942" lvl="1" indent="-34290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감염 현황</a:t>
            </a:r>
            <a:endParaRPr lang="en-US" altLang="ko-KR" sz="18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" y="1594544"/>
            <a:ext cx="5828882" cy="503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03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152400"/>
            <a:ext cx="9753600" cy="6540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72942" lvl="1" indent="-342900">
              <a:lnSpc>
                <a:spcPct val="150000"/>
              </a:lnSpc>
              <a:buFont typeface="+mj-lt"/>
              <a:buAutoNum type="arabicPeriod" startAt="2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단계별 </a:t>
            </a: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일상회복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8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유지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(1.17~2.6, 3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주간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사적모임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규제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접종여부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관계없이 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전국 </a:t>
            </a:r>
            <a:r>
              <a:rPr lang="en-US" altLang="ko-KR" sz="16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6</a:t>
            </a:r>
            <a:r>
              <a:rPr lang="ko-KR" altLang="en-US" sz="16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인까지 가능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식당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카페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미접종자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인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단독이용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설 연휴 귀성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귀향 자제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/ 3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차 접종 완료한 고령층 부모님에 대해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한가족씩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짧게 방문 권고</a:t>
            </a:r>
            <a:endParaRPr lang="en-US" altLang="ko-KR" sz="1400" b="1" dirty="0" smtClean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예외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동거가족 모임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아동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만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12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세 이하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)/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노인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장애인 등 돌봄 필요 경우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임종 가능성 있어 모이는 경우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lvl="3">
              <a:lnSpc>
                <a:spcPct val="150000"/>
              </a:lnSpc>
            </a:pPr>
            <a:endParaRPr lang="en-US" altLang="ko-KR" sz="5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운영시간 유지</a:t>
            </a:r>
            <a:endParaRPr lang="en-US" altLang="ko-KR" sz="16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오후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9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시까지 운영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식당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카페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노래방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목욕탕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헬스장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유흥시설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등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오후 </a:t>
            </a:r>
            <a:r>
              <a:rPr lang="en-US" altLang="ko-KR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10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시까지 운영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영화관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PC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방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독서실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키즈카페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파티룸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등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endParaRPr lang="en-US" altLang="ko-KR" sz="500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대규모 행사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집회 규모 축소 및 </a:t>
            </a: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방역패스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적용 유지</a:t>
            </a:r>
            <a:endParaRPr lang="en-US" altLang="ko-KR" sz="16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규모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접종여부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구분 없이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0~50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명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접종완료자만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50~299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명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관계부처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승인시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300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명 이상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방역패스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적용 확대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공무 및 </a:t>
            </a:r>
            <a:r>
              <a:rPr lang="ko-KR" altLang="en-US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기업 </a:t>
            </a:r>
            <a:r>
              <a:rPr lang="ko-KR" altLang="en-US" sz="1400" u="sng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필수경영</a:t>
            </a:r>
            <a:r>
              <a:rPr lang="ko-KR" altLang="en-US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활동 관련 행사</a:t>
            </a:r>
            <a:r>
              <a:rPr lang="en-US" altLang="ko-KR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(ex. </a:t>
            </a:r>
            <a:r>
              <a:rPr lang="ko-KR" altLang="en-US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기업 정기 주주총회</a:t>
            </a:r>
            <a:r>
              <a:rPr lang="en-US" altLang="ko-KR" sz="1400" u="sng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등</a:t>
            </a:r>
            <a:r>
              <a:rPr lang="en-US" altLang="ko-KR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등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endParaRPr lang="en-US" altLang="ko-KR" sz="5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기타 </a:t>
            </a: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일상영역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거리두기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강화</a:t>
            </a:r>
            <a:endParaRPr lang="en-US" altLang="ko-KR" sz="16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사업장</a:t>
            </a:r>
            <a:r>
              <a:rPr lang="en-US" altLang="ko-KR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비대면 화상 회의 원칙 등 사업장 내 밀집도 </a:t>
            </a:r>
            <a:r>
              <a:rPr lang="ko-KR" altLang="en-US" sz="1400" u="sng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완화 및 집단감염 위험도 상승 </a:t>
            </a:r>
            <a:r>
              <a:rPr lang="ko-KR" altLang="en-US" sz="1400" u="sng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방지</a:t>
            </a:r>
            <a:endParaRPr lang="en-US" altLang="ko-KR" sz="1400" u="sng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공공기관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대면 행사 연기 및 취소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공직기강 준수 철저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50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291564"/>
            <a:ext cx="9753600" cy="6109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15792" lvl="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설 특별방역대책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(1.20~2.2, 2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주간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안전한 명절 분위기 조성</a:t>
            </a:r>
            <a:endParaRPr lang="en-US" altLang="ko-KR" sz="16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고향 방문 전 백신 접종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백신 접종 후 소규모로 방문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미접종자를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포함하는 친지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지인 등 모임 자제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핵심방역수칙 준수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출발 전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최소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2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주전 백신접종 완료 또는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차접종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진단검사 실시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</a:t>
            </a:r>
          </a:p>
          <a:p>
            <a:pPr lvl="4">
              <a:lnSpc>
                <a:spcPct val="200000"/>
              </a:lnSpc>
            </a:pP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이상증상 있을 시 방문 및 모임 취소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연기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다중이용시설 출입 자제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이동 시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개인차량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이용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대중교통 이용 시 마스크 착용 및 음식섭취 자제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휴게소 체류 시간 최소화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</a:p>
          <a:p>
            <a:pPr lvl="4">
              <a:lnSpc>
                <a:spcPct val="200000"/>
              </a:lnSpc>
            </a:pP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            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밀집장소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출입 자제 등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고향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제례 참석인원 최소화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짧게 머무르기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어르신 등 만날 때 반드시 마스크 착용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</a:t>
            </a:r>
          </a:p>
          <a:p>
            <a:pPr lvl="4">
              <a:lnSpc>
                <a:spcPct val="200000"/>
              </a:lnSpc>
            </a:pP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        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손 씻기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주기적 실내 환기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귀가 후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일정기간 다중이용시설 출입 자제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건강상태 관찰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일상생활 복귀 전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QCR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검사받기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등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endParaRPr lang="en-US" altLang="ko-KR" sz="16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3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291564"/>
            <a:ext cx="975360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15792" lvl="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설 특별방역대책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(1.20~2.2, 2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주간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1202985" lvl="2" indent="-342900">
              <a:lnSpc>
                <a:spcPct val="200000"/>
              </a:lnSpc>
              <a:buFont typeface="+mj-lt"/>
              <a:buAutoNum type="arabicParenR" startAt="2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온라인 콘텐츠 제공으로 편안한 명절 </a:t>
            </a: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지원전한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명절 분위기 조성</a:t>
            </a:r>
            <a:endParaRPr lang="en-US" altLang="ko-KR" sz="16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온라인 추모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성묘 서비스 제공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복지부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산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림청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온라인 추모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성묘 서비스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안치사진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등록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차례상 꾸미기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간편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지방쓰기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추모 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음성메세지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녹음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</a:p>
          <a:p>
            <a:pPr lvl="4">
              <a:lnSpc>
                <a:spcPct val="200000"/>
              </a:lnSpc>
            </a:pP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                                      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추모영상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등록하여 가족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친지 간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SNS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공유 가능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추모목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점검 서비스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(1.10~1.28):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추모목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주변 정리 및 생육상태 등 현장사진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동영상 제공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문자 전송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1575877" lvl="3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명절 맞춤형 온라인 문화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여가 콘텐츠 제공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집콕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문화생활 설 특별전 제공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문체부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1.28~2.6</a:t>
            </a: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설맞이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온라인 과학체험 및 전통놀이 프로그램 운영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과기부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문화재청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lvl="4">
              <a:lnSpc>
                <a:spcPct val="20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 ex) </a:t>
            </a:r>
            <a:r>
              <a:rPr lang="ko-KR" altLang="en-US" sz="12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설맞이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행사 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“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범 내려온다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“, </a:t>
            </a:r>
            <a:r>
              <a:rPr lang="ko-KR" altLang="en-US" sz="12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세화나눔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온라인 행사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비대면 </a:t>
            </a:r>
            <a:r>
              <a:rPr lang="ko-KR" altLang="en-US" sz="12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전시해설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프로그램 등</a:t>
            </a:r>
            <a:endParaRPr lang="en-US" altLang="ko-KR" sz="12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3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4800" y="152400"/>
            <a:ext cx="10134600" cy="6478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15792" lvl="1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설 특별방역대책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(1.20~2.2, 2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주간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1202985" lvl="2" indent="-342900">
              <a:lnSpc>
                <a:spcPct val="200000"/>
              </a:lnSpc>
              <a:buFont typeface="+mj-lt"/>
              <a:buAutoNum type="arabicParenR" startAt="3"/>
            </a:pP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감염확산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방지를 위한 </a:t>
            </a: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방역조치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강화</a:t>
            </a:r>
            <a:endParaRPr lang="en-US" altLang="ko-KR" sz="16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633027" lvl="3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교통수단 및 교통시설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국토부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해수부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1891619" lvl="4" indent="-1714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교통수단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철도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창측만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판매 및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100%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비대면 예매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탑승 전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발열체크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고속도로 통행료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정상징수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등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891619" lvl="4" indent="-1714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교통시설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고속도로 휴게소 실내취식금지</a:t>
            </a:r>
            <a:r>
              <a:rPr lang="en-US" altLang="ko-KR" sz="1400" b="1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(1.29~2.2)</a:t>
            </a:r>
            <a:r>
              <a:rPr lang="en-US" altLang="ko-KR" sz="140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입출구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동선 분리 및 입구 전담인력 배치 등</a:t>
            </a:r>
            <a:endParaRPr lang="en-US" altLang="ko-KR" sz="1400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633027" lvl="3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성묘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봉안시설 등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복지부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제례실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폐쇄 및 유가족 휴게실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사전예약제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운영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(1.21~2.6),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실내 음식섭취 금지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등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633027" lvl="3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요양병원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요양시설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복지부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면회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설연휴기간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(1.24~2.6)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접촉면회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금지</a:t>
            </a: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임종 등 긴박한 경우 제외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1633027" lvl="3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전통시장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백화점 등 유통매장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2005919" lvl="4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전통시장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전통시장 온라인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특별판매전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운영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(1.22~2.4)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등</a:t>
            </a:r>
          </a:p>
          <a:p>
            <a:pPr marL="1633027" lvl="3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박물관 등 문화예술시설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633027" lvl="3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외국인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밀집시설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사업장 및 커뮤니티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80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320139"/>
            <a:ext cx="97536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72942" lvl="1" indent="-342900">
              <a:lnSpc>
                <a:spcPct val="200000"/>
              </a:lnSpc>
              <a:buFont typeface="+mj-lt"/>
              <a:buAutoNum type="arabicPeriod" startAt="3"/>
            </a:pP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오미크론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우세지역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광주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전남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평택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안성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대응체계 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(1.26~)</a:t>
            </a: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고위험군 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PCR 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검사 집중</a:t>
            </a:r>
            <a:endParaRPr lang="en-US" altLang="ko-KR" sz="16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한계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고위험군 외 국민에게 일부 불편이 가중되고 진단 신속성이 저하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그러나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확진자가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크게 증가하는 상황에서 고위험군 진단과 치료에 집중하기 위해 필요한 전환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lvl="2"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          *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고위험군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역학 </a:t>
            </a: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연관자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의사소견서 보유자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60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세 이상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자가검사키트 양성자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신속항원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양성자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 startAt="2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고위험군 외 국민은 자가검사키트 또는 신속항원검사에서 양성이 확인된 경우 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PCR 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검사 가능</a:t>
            </a:r>
            <a:endParaRPr lang="en-US" altLang="ko-KR" sz="16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선별진료소에 방문 시 자가검사키트 제공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증상이 있어 호흡기전담클리닉에 방문한 경우 의사 진료 후 전문가용 신속항원검사를 받을 수 있음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lvl="3">
              <a:lnSpc>
                <a:spcPct val="200000"/>
              </a:lnSpc>
            </a:pP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(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검사료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무료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/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진찰료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5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천원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의원기준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lvl="2"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              *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증상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발열 등 호흡기 증상이 있는 자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, 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의사 진단결과 코로나 의심 증상이 있는 자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 startAt="3"/>
            </a:pP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방역패스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확인을 위한 음성확인증명서는 선별진료소에서 시행한 자가검사키트 또는 신속항원검사 음성증명서로 대체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유효기간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: 24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시간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  <a:endParaRPr lang="en-US" altLang="ko-KR" sz="16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88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320139"/>
            <a:ext cx="97536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72942" lvl="1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전국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예방접종 완료한 환자 </a:t>
            </a: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격리관리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기간 단축 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(1.26~)</a:t>
            </a:r>
          </a:p>
          <a:p>
            <a:pPr marL="1145835" lvl="2" indent="-285750">
              <a:lnSpc>
                <a:spcPct val="200000"/>
              </a:lnSpc>
              <a:buFontTx/>
              <a:buChar char="-"/>
            </a:pP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10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건강관리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7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+</a:t>
            </a:r>
            <a:r>
              <a:rPr lang="ko-KR" altLang="en-US" sz="16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자가격리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3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&gt; 7</a:t>
            </a: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건강관리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7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일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</a:p>
          <a:p>
            <a:pPr marL="715792" lvl="1" indent="-2857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먹는 치료제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팍스로비드</a:t>
            </a:r>
            <a:r>
              <a:rPr lang="en-US" altLang="ko-KR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투약 개선방안</a:t>
            </a:r>
            <a:endParaRPr lang="en-US" altLang="ko-KR" sz="18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노양요양시설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(1.20~)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과 요양병원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(1.22~)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에 치료제 투약 확대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도입 물량 고려하여 감염병전담병원에 대한 공급 추진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(1.29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예정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)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계획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주말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·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휴일 등 안정적 공급 및 </a:t>
            </a:r>
            <a:r>
              <a:rPr lang="ko-KR" altLang="en-US" sz="16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담당약국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 추가 확대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21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064103" y="6324600"/>
            <a:ext cx="841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1.25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뉴스</a:t>
            </a:r>
            <a:endParaRPr lang="en-US" altLang="ko-KR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’46’’</a:t>
            </a:r>
            <a:endParaRPr lang="ko-KR" altLang="en-US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905000" y="2819400"/>
            <a:ext cx="63365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>
                <a:hlinkClick r:id="rId3"/>
              </a:rPr>
              <a:t>[</a:t>
            </a:r>
            <a:r>
              <a:rPr lang="ko-KR" altLang="en-US" sz="2400" dirty="0" err="1">
                <a:hlinkClick r:id="rId3"/>
              </a:rPr>
              <a:t>뉴스외전</a:t>
            </a:r>
            <a:r>
              <a:rPr lang="ko-KR" altLang="en-US" sz="2400" dirty="0">
                <a:hlinkClick r:id="rId3"/>
              </a:rPr>
              <a:t> 코로나 브리핑</a:t>
            </a:r>
            <a:r>
              <a:rPr lang="en-US" altLang="ko-KR" sz="2400" dirty="0">
                <a:hlinkClick r:id="rId3"/>
              </a:rPr>
              <a:t>] _</a:t>
            </a:r>
            <a:r>
              <a:rPr lang="ko-KR" altLang="en-US" sz="2400" dirty="0">
                <a:hlinkClick r:id="rId3"/>
              </a:rPr>
              <a:t>우리나라 </a:t>
            </a:r>
            <a:r>
              <a:rPr lang="en-US" altLang="ko-KR" sz="2400" dirty="0">
                <a:hlinkClick r:id="rId3"/>
              </a:rPr>
              <a:t>- YouTube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7982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228600"/>
            <a:ext cx="9982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코로나 바이러스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  <a:p>
            <a:pPr marL="772942" lvl="1" indent="-342900">
              <a:lnSpc>
                <a:spcPct val="200000"/>
              </a:lnSpc>
              <a:buFont typeface="+mj-lt"/>
              <a:buAutoNum type="arabicPeriod" startAt="4"/>
            </a:pP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돋움" panose="020B0604000101010101" pitchFamily="50" charset="-127"/>
              </a:rPr>
              <a:t>백신접종 현황</a:t>
            </a:r>
            <a:endParaRPr lang="en-US" altLang="ko-KR" sz="18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돋움" panose="020B0604000101010101" pitchFamily="50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76423" y="5528191"/>
            <a:ext cx="23391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본사 </a:t>
            </a:r>
            <a:r>
              <a:rPr lang="ko-KR" altLang="en-US" sz="12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접종률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1.28 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근태 </a:t>
            </a:r>
            <a:r>
              <a:rPr lang="ko-KR" altLang="en-US" sz="12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접수기준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차 접종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100%</a:t>
            </a: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차 접종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100%</a:t>
            </a:r>
          </a:p>
          <a:p>
            <a:pPr>
              <a:lnSpc>
                <a:spcPct val="150000"/>
              </a:lnSpc>
            </a:pPr>
            <a:r>
              <a:rPr lang="ko-KR" altLang="en-US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추가 접종</a:t>
            </a:r>
            <a:r>
              <a:rPr lang="en-US" altLang="ko-KR" sz="12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26.5%</a:t>
            </a:r>
            <a:endParaRPr lang="ko-KR" altLang="en-US" sz="12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rcRect l="20833" t="25556" r="45416" b="24815"/>
          <a:stretch/>
        </p:blipFill>
        <p:spPr>
          <a:xfrm>
            <a:off x="838200" y="1613595"/>
            <a:ext cx="6172200" cy="510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39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3281" y="337894"/>
            <a:ext cx="941469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 startAt="2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겨울철 </a:t>
            </a:r>
            <a:r>
              <a:rPr lang="ko-KR" altLang="en-US" sz="2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한랭질환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772942" lvl="1" indent="-342900">
              <a:lnSpc>
                <a:spcPct val="200000"/>
              </a:lnSpc>
              <a:buFont typeface="+mj-lt"/>
              <a:buAutoNum type="arabicPeriod"/>
            </a:pP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한파특보</a:t>
            </a:r>
            <a:r>
              <a:rPr lang="ko-KR" altLang="en-US" sz="1800" b="1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</a:t>
            </a: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발표기준</a:t>
            </a:r>
            <a:endParaRPr lang="en-US" altLang="ko-KR" sz="18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한파주의보</a:t>
            </a:r>
            <a:endParaRPr lang="en-US" altLang="ko-KR" sz="16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아침 최저기온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영하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12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가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2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일 이상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지속될 것으로 예상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아침 최저기온이 전날보다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10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 이상 하강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하여</a:t>
            </a:r>
            <a:r>
              <a:rPr lang="ko-KR" altLang="en-US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3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 이하이고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평년값보다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3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도가 낮을 것으로 예상될 때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급격한 저온현상으로 중대한 피해가 예상될 때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202985" lvl="2" indent="-342900">
              <a:lnSpc>
                <a:spcPct val="20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한파 경보</a:t>
            </a:r>
            <a:endParaRPr lang="en-US" altLang="ko-KR" sz="16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아침 최저 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영하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15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이하가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2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일 이상 지속될 것으로 예상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아침 최저기온이 전날보다 </a:t>
            </a:r>
            <a:r>
              <a:rPr lang="en-US" altLang="ko-KR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15</a:t>
            </a:r>
            <a:r>
              <a:rPr lang="ko-KR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 이상 하강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하여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3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 이하이고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평년값보다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3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도가 낮을 것으로 예상될 때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20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급격한 저온현상으로 광범위한 지역에 중대한 피해가 예상될 때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5971" y="5293097"/>
            <a:ext cx="838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 </a:t>
            </a: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평년값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1958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세계기상기구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(WMO)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 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1961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년부터 과거 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30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단위로 기온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강수량</a:t>
            </a:r>
            <a:r>
              <a:rPr lang="en-US" altLang="ko-KR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바람 등 기후 측정값의 평균을 낸 것</a:t>
            </a:r>
            <a:endParaRPr lang="en-US" altLang="ko-KR" sz="1200" dirty="0" smtClean="0">
              <a:solidFill>
                <a:schemeClr val="tx1">
                  <a:lumMod val="50000"/>
                  <a:lumOff val="50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257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3281" y="337894"/>
            <a:ext cx="94146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+mj-lt"/>
              <a:buAutoNum type="romanUcPeriod" startAt="2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겨울철 </a:t>
            </a:r>
            <a:r>
              <a:rPr lang="ko-KR" altLang="en-US" sz="2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한랭질환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772942" lvl="1" indent="-342900">
              <a:lnSpc>
                <a:spcPct val="200000"/>
              </a:lnSpc>
              <a:buFont typeface="+mj-lt"/>
              <a:buAutoNum type="arabicPeriod" startAt="2"/>
            </a:pP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한파특보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시 행동요령</a:t>
            </a:r>
            <a:endParaRPr lang="en-US" altLang="ko-KR" sz="16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  <p:pic>
        <p:nvPicPr>
          <p:cNvPr id="1026" name="Picture 2" descr="작은 추위라는 뜻을 지닌 ‘소한’ 한파 대비 행동요령 하단내용 참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81" y="1689501"/>
            <a:ext cx="4669965" cy="466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작은 추위라는 뜻을 지닌 ‘소한’ 한파 대비 행동요령 하단내용 참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006" y="1689501"/>
            <a:ext cx="4669965" cy="4669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378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9939" y="320139"/>
            <a:ext cx="9414690" cy="6140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romanUcPeriod" startAt="2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겨울철 </a:t>
            </a:r>
            <a:r>
              <a:rPr lang="ko-KR" altLang="en-US" sz="2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한랭질환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772942" lvl="1" indent="-342900">
              <a:lnSpc>
                <a:spcPct val="200000"/>
              </a:lnSpc>
              <a:buFont typeface="+mj-lt"/>
              <a:buAutoNum type="arabicPeriod" startAt="3"/>
            </a:pPr>
            <a:r>
              <a:rPr lang="ko-KR" altLang="en-US" sz="18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한랭질환별</a:t>
            </a:r>
            <a:r>
              <a:rPr lang="ko-KR" altLang="en-US" sz="18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증상 및 응급조치</a:t>
            </a:r>
            <a:endParaRPr lang="en-US" altLang="ko-KR" sz="18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202985" lvl="2" indent="-342900">
              <a:lnSpc>
                <a:spcPct val="150000"/>
              </a:lnSpc>
              <a:buFont typeface="+mj-lt"/>
              <a:buAutoNum type="arabicParenR"/>
            </a:pP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저체온증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: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심부체온이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35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도 미만으로 떨어진 상태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119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신고 후 환자를 따뜻한 장소에 옮기고 옷을 벗긴 뒤 담요 등으로 감싸주기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의식이 있을 경우 따뜻한 음료나 초콜릿 등 단 음식 섭취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202985" lvl="2" indent="-342900">
              <a:lnSpc>
                <a:spcPct val="15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동상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(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피부색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: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흰색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파란색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,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누런 회색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)</a:t>
            </a: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신속한 의료기관의 치료를 받는 것이 가장 중요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바로 이동이 어려울 경우 동상 부위를 따뜻한 물에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20~40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분간 담그기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lvl="3">
              <a:lnSpc>
                <a:spcPct val="150000"/>
              </a:lnSpc>
            </a:pPr>
            <a:r>
              <a:rPr lang="ko-KR" altLang="en-US" sz="1400" dirty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   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*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단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재동결이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발생할 수 있는 상황일 경우 물에 담그는 응급처치를 하면 안 된다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.</a:t>
            </a:r>
          </a:p>
          <a:p>
            <a:pPr lvl="3">
              <a:lnSpc>
                <a:spcPct val="150000"/>
              </a:lnSpc>
            </a:pPr>
            <a:endParaRPr lang="en-US" altLang="ko-KR" sz="8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202985" lvl="2" indent="-342900">
              <a:lnSpc>
                <a:spcPct val="150000"/>
              </a:lnSpc>
              <a:buFont typeface="+mj-lt"/>
              <a:buAutoNum type="arabicParenR"/>
            </a:pPr>
            <a:r>
              <a:rPr lang="ko-KR" altLang="en-US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동창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: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피부가 붉게 변하고 가려움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언 부위를 따뜻한 물에 담가 따뜻하게 하기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동창 부위를 살살 마사지 하며 혈액순환을 유도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575877" lvl="3" indent="-285750">
              <a:lnSpc>
                <a:spcPct val="150000"/>
              </a:lnSpc>
              <a:buFontTx/>
              <a:buChar char="-"/>
            </a:pP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동창 부위를 긁지 않도록 청결하게 유지한 뒤 보습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lvl="3">
              <a:lnSpc>
                <a:spcPct val="150000"/>
              </a:lnSpc>
            </a:pPr>
            <a:endParaRPr lang="en-US" altLang="ko-KR" sz="800" strike="sngStrike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marL="1202985" lvl="2" indent="-342900">
              <a:lnSpc>
                <a:spcPct val="150000"/>
              </a:lnSpc>
              <a:buFont typeface="+mj-lt"/>
              <a:buAutoNum type="arabicParenR"/>
            </a:pP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침족병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/</a:t>
            </a:r>
            <a:r>
              <a:rPr lang="ko-KR" altLang="en-US" sz="16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침수병</a:t>
            </a:r>
            <a:r>
              <a:rPr lang="en-US" altLang="ko-KR" sz="16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: 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피부가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부어오르며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 빨갛게 되거나 파란색 혹은 검은색을 띰</a:t>
            </a:r>
            <a:endParaRPr lang="en-US" altLang="ko-KR" sz="1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 lvl="3">
              <a:lnSpc>
                <a:spcPct val="150000"/>
              </a:lnSpc>
            </a:pP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-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젖은 신발과 양말은 벗어 제거하고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손상 부위를 따뜻한 물에 조심스럽게 씻은 후 </a:t>
            </a:r>
            <a:r>
              <a:rPr lang="ko-KR" altLang="en-US" sz="1400" dirty="0" err="1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건조시키기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  <p:pic>
        <p:nvPicPr>
          <p:cNvPr id="1030" name="Picture 6" descr="인쇄하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422" y="1676400"/>
            <a:ext cx="1449643" cy="1790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동상 - 스톡일러스트 [2162440] - PIXT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694" y="4267200"/>
            <a:ext cx="1851789" cy="16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81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겨울철 동상 동창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09600"/>
            <a:ext cx="9906000" cy="55721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310843" y="6324600"/>
            <a:ext cx="5677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0’40’’</a:t>
            </a:r>
            <a:endParaRPr lang="ko-KR" altLang="en-US" sz="12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7367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3281" y="337894"/>
            <a:ext cx="94146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ko-KR" altLang="en-US" sz="2400" b="1" dirty="0" smtClean="0">
                <a:latin typeface="나눔고딕" panose="020D0604000000000000" pitchFamily="50" charset="-127"/>
                <a:ea typeface="나눔고딕" panose="020D0604000000000000" pitchFamily="50" charset="-127"/>
                <a:cs typeface="함초롬바탕" panose="02030604000101010101" pitchFamily="18" charset="-127"/>
              </a:rPr>
              <a:t>중대재해 처벌법</a:t>
            </a:r>
            <a:endParaRPr lang="en-US" altLang="ko-KR" sz="2400" b="1" dirty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hlinkClick r:id="rId3"/>
              </a:rPr>
              <a:t>https://www.ktv.go.kr/content/view?content_id=641575</a:t>
            </a:r>
            <a:endParaRPr lang="en-US" altLang="ko-KR" sz="2400" b="1" dirty="0" smtClean="0">
              <a:latin typeface="나눔고딕" panose="020D0604000000000000" pitchFamily="50" charset="-127"/>
              <a:ea typeface="나눔고딕" panose="020D0604000000000000" pitchFamily="50" charset="-127"/>
              <a:cs typeface="함초롬바탕" panose="02030604000101010101" pitchFamily="18" charset="-127"/>
            </a:endParaRPr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601" y="320139"/>
            <a:ext cx="1620028" cy="542444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303280" y="2133600"/>
            <a:ext cx="88407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hlinkClick r:id="rId5"/>
              </a:rPr>
              <a:t>중대재해처벌법에 대해 상세히 설명해드립니다</a:t>
            </a:r>
            <a:r>
              <a:rPr lang="en-US" altLang="ko-KR" sz="2400" dirty="0">
                <a:hlinkClick r:id="rId5"/>
              </a:rPr>
              <a:t>. - YouTube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73805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8"/>
          <p:cNvSpPr txBox="1">
            <a:spLocks noChangeArrowheads="1"/>
          </p:cNvSpPr>
          <p:nvPr/>
        </p:nvSpPr>
        <p:spPr bwMode="auto">
          <a:xfrm>
            <a:off x="2406016" y="1676400"/>
            <a:ext cx="5245690" cy="256542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48610" tIns="24305" rIns="48610" bIns="24305" numCol="1" rtlCol="0" anchor="ctr" anchorCtr="1" compatLnSpc="1">
            <a:prstTxWarp prst="textNoShape">
              <a:avLst/>
            </a:prstTxWarp>
            <a:normAutofit/>
          </a:bodyPr>
          <a:lstStyle>
            <a:lvl1pPr algn="l" defTabSz="457200" rtl="0" eaLnBrk="1" latinLnBrk="1" hangingPunct="1">
              <a:spcBef>
                <a:spcPct val="0"/>
              </a:spcBef>
              <a:buNone/>
              <a:defRPr sz="2400" b="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latinLnBrk="1" hangingPunct="1">
              <a:defRPr>
                <a:solidFill>
                  <a:schemeClr val="tx2"/>
                </a:solidFill>
              </a:defRPr>
            </a:lvl2pPr>
            <a:lvl3pPr eaLnBrk="1" latinLnBrk="1" hangingPunct="1">
              <a:defRPr>
                <a:solidFill>
                  <a:schemeClr val="tx2"/>
                </a:solidFill>
              </a:defRPr>
            </a:lvl3pPr>
            <a:lvl4pPr eaLnBrk="1" latinLnBrk="1" hangingPunct="1">
              <a:defRPr>
                <a:solidFill>
                  <a:schemeClr val="tx2"/>
                </a:solidFill>
              </a:defRPr>
            </a:lvl4pPr>
            <a:lvl5pPr eaLnBrk="1" latinLnBrk="1" hangingPunct="1">
              <a:defRPr>
                <a:solidFill>
                  <a:schemeClr val="tx2"/>
                </a:solidFill>
              </a:defRPr>
            </a:lvl5pPr>
            <a:lvl6pPr eaLnBrk="1" latinLnBrk="1" hangingPunct="1">
              <a:defRPr>
                <a:solidFill>
                  <a:schemeClr val="tx2"/>
                </a:solidFill>
              </a:defRPr>
            </a:lvl6pPr>
            <a:lvl7pPr eaLnBrk="1" latinLnBrk="1" hangingPunct="1">
              <a:defRPr>
                <a:solidFill>
                  <a:schemeClr val="tx2"/>
                </a:solidFill>
              </a:defRPr>
            </a:lvl7pPr>
            <a:lvl8pPr eaLnBrk="1" latinLnBrk="1" hangingPunct="1">
              <a:defRPr>
                <a:solidFill>
                  <a:schemeClr val="tx2"/>
                </a:solidFill>
              </a:defRPr>
            </a:lvl8pPr>
            <a:lvl9pPr eaLnBrk="1" latin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90000"/>
              </a:lnSpc>
              <a:defRPr/>
            </a:pPr>
            <a:r>
              <a:rPr lang="ko-KR" altLang="en-US" sz="3544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감 사 합 </a:t>
            </a:r>
            <a:r>
              <a:rPr lang="ko-KR" altLang="en-US" sz="3544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니</a:t>
            </a:r>
            <a:r>
              <a:rPr lang="ko-KR" altLang="en-US" sz="3544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 다</a:t>
            </a:r>
            <a:endParaRPr lang="en-US" altLang="ko-KR" sz="3544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47" t="3780" r="931" b="4291"/>
          <a:stretch/>
        </p:blipFill>
        <p:spPr>
          <a:xfrm>
            <a:off x="3492435" y="5867400"/>
            <a:ext cx="3072854" cy="54242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825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15524</TotalTime>
  <Words>1471</Words>
  <Application>Microsoft Office PowerPoint</Application>
  <PresentationFormat>A4 용지(210x297mm)</PresentationFormat>
  <Paragraphs>162</Paragraphs>
  <Slides>17</Slides>
  <Notes>17</Notes>
  <HiddenSlides>0</HiddenSlides>
  <MMClips>1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6" baseType="lpstr">
      <vt:lpstr>HY헤드라인M</vt:lpstr>
      <vt:lpstr>나눔고딕</vt:lpstr>
      <vt:lpstr>맑은 고딕</vt:lpstr>
      <vt:lpstr>함초롬돋움</vt:lpstr>
      <vt:lpstr>함초롬바탕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경영지원02</dc:creator>
  <cp:lastModifiedBy>경영지원03</cp:lastModifiedBy>
  <cp:revision>1582</cp:revision>
  <cp:lastPrinted>2019-05-24T05:56:28Z</cp:lastPrinted>
  <dcterms:created xsi:type="dcterms:W3CDTF">2006-08-16T00:00:00Z</dcterms:created>
  <dcterms:modified xsi:type="dcterms:W3CDTF">2022-01-27T07:23:25Z</dcterms:modified>
</cp:coreProperties>
</file>